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6" r:id="rId6"/>
    <p:sldId id="363" r:id="rId7"/>
    <p:sldId id="364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95" autoAdjust="0"/>
    <p:restoredTop sz="86016" autoAdjust="0"/>
  </p:normalViewPr>
  <p:slideViewPr>
    <p:cSldViewPr snapToGrid="0">
      <p:cViewPr varScale="1">
        <p:scale>
          <a:sx n="98" d="100"/>
          <a:sy n="98" d="100"/>
        </p:scale>
        <p:origin x="924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56" y="8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99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#156-e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r>
              <a:rPr lang="en-GB" altLang="zh-CN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April 17 – 21, 2023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3400" y="-47734"/>
            <a:ext cx="2600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S2-2305404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i="1" dirty="0">
                <a:solidFill>
                  <a:srgbClr val="0070C0"/>
                </a:solidFill>
                <a:latin typeface="Arial "/>
              </a:rPr>
              <a:t>was S2-230</a:t>
            </a:r>
            <a:r>
              <a:rPr lang="en-US" altLang="zh-CN" sz="1200" b="1" i="1" dirty="0" err="1">
                <a:solidFill>
                  <a:srgbClr val="0070C0"/>
                </a:solidFill>
                <a:latin typeface="Arial "/>
              </a:rPr>
              <a:t>xxxx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727" y="1962501"/>
            <a:ext cx="11396546" cy="1965616"/>
          </a:xfrm>
        </p:spPr>
        <p:txBody>
          <a:bodyPr/>
          <a:lstStyle/>
          <a:p>
            <a:pPr eaLnBrk="1" hangingPunct="1"/>
            <a:r>
              <a:rPr lang="en-US" altLang="zh-CN" sz="4800" dirty="0"/>
              <a:t>WI Status report for Generic group management, exposure and communication enhancements (GMEC)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657234" y="4298809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&lt;Qianghua Zhu&gt;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US" altLang="zh-CN" dirty="0"/>
              <a:t>Primary Rapporteur</a:t>
            </a:r>
            <a:r>
              <a:rPr lang="en-GB" altLang="en-US" dirty="0"/>
              <a:t>, Huawei&gt;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de-DE" altLang="zh-CN" dirty="0"/>
              <a:t>Sang-Jun Moon</a:t>
            </a:r>
            <a:r>
              <a:rPr lang="en-GB" altLang="en-US" dirty="0"/>
              <a:t>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GB" altLang="zh-CN" dirty="0"/>
              <a:t>Secondary</a:t>
            </a:r>
            <a:r>
              <a:rPr lang="en-US" altLang="zh-CN" dirty="0"/>
              <a:t> Rapporteur</a:t>
            </a:r>
            <a:r>
              <a:rPr lang="en-GB" altLang="en-US" dirty="0"/>
              <a:t>, Samsung&gt;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SA2#156E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828" y="2860042"/>
            <a:ext cx="10976972" cy="3327693"/>
          </a:xfrm>
        </p:spPr>
        <p:txBody>
          <a:bodyPr/>
          <a:lstStyle/>
          <a:p>
            <a:r>
              <a:rPr lang="en-US" altLang="en-US" sz="1600" dirty="0"/>
              <a:t>General: R</a:t>
            </a:r>
            <a:r>
              <a:rPr lang="en-US" altLang="de-DE" sz="1600" dirty="0"/>
              <a:t>esolve all </a:t>
            </a:r>
            <a:r>
              <a:rPr lang="en-US" altLang="zh-CN" sz="1600" dirty="0"/>
              <a:t>open </a:t>
            </a:r>
            <a:r>
              <a:rPr lang="en-US" altLang="de-DE" sz="1600" dirty="0"/>
              <a:t>ENs for KI#1 and KI#3, complete the normative work for KI#4, maintenance work for KI#5</a:t>
            </a:r>
            <a:endParaRPr lang="en-US" altLang="en-US" sz="1600" dirty="0"/>
          </a:p>
          <a:p>
            <a:pPr lvl="1"/>
            <a:r>
              <a:rPr lang="en-US" altLang="zh-CN" sz="1600" dirty="0"/>
              <a:t>17 CRs are agreed in total during SA2#156E</a:t>
            </a:r>
          </a:p>
          <a:p>
            <a:pPr lvl="2"/>
            <a:r>
              <a:rPr lang="en-US" altLang="zh-CN" sz="1400" dirty="0"/>
              <a:t>9 CRs for KI#1</a:t>
            </a:r>
            <a:r>
              <a:rPr lang="zh-CN" altLang="en-US" sz="1400" dirty="0"/>
              <a:t>；</a:t>
            </a:r>
            <a:r>
              <a:rPr lang="en-US" altLang="zh-CN" sz="1400" dirty="0"/>
              <a:t>0CRs for KI#2</a:t>
            </a:r>
            <a:r>
              <a:rPr lang="zh-CN" altLang="en-US" sz="1400" dirty="0"/>
              <a:t>；</a:t>
            </a:r>
            <a:r>
              <a:rPr lang="en-US" altLang="zh-CN" sz="1400" dirty="0"/>
              <a:t>3 CRs for KI#3</a:t>
            </a:r>
            <a:r>
              <a:rPr lang="zh-CN" altLang="en-US" sz="1400" dirty="0"/>
              <a:t>； </a:t>
            </a:r>
            <a:r>
              <a:rPr lang="en-US" altLang="zh-CN" sz="1400" dirty="0"/>
              <a:t>2 CRs for KI#4</a:t>
            </a:r>
            <a:r>
              <a:rPr lang="zh-CN" altLang="en-US" sz="1400" dirty="0"/>
              <a:t>；</a:t>
            </a:r>
            <a:r>
              <a:rPr lang="en-US" altLang="zh-CN" sz="1400" dirty="0"/>
              <a:t>3 CR for KI#5</a:t>
            </a:r>
          </a:p>
          <a:p>
            <a:pPr lvl="1"/>
            <a:r>
              <a:rPr lang="en-US" altLang="zh-CN" sz="1600" dirty="0"/>
              <a:t>Address all of the 6 EN left for KI#1: “ Enhance group attribute management ” </a:t>
            </a:r>
          </a:p>
          <a:p>
            <a:pPr lvl="1"/>
            <a:r>
              <a:rPr lang="en-US" altLang="zh-CN" sz="1600" dirty="0"/>
              <a:t>Address all of the 4 EN left : “NEF exposure framework for provisioning of traffic characteristics and monitoring of performance characteristics ” with two new ENs for “merging with common API”</a:t>
            </a:r>
          </a:p>
          <a:p>
            <a:pPr lvl="1"/>
            <a:r>
              <a:rPr lang="en-US" altLang="zh-CN" sz="1600" dirty="0"/>
              <a:t>Complete the Normative work for KI#4 “</a:t>
            </a:r>
            <a:r>
              <a:rPr lang="en-GB" altLang="zh-CN" sz="1600" dirty="0"/>
              <a:t>Support Multiple SMFs for VN group communication</a:t>
            </a:r>
            <a:r>
              <a:rPr lang="en-US" altLang="zh-CN" sz="1600" dirty="0"/>
              <a:t>” </a:t>
            </a:r>
          </a:p>
          <a:p>
            <a:pPr lvl="1"/>
            <a:r>
              <a:rPr lang="en-US" altLang="zh-CN" sz="1600" dirty="0"/>
              <a:t>Correct the description for KI#5: “Allowing UE to simultaneously send data to different groups with different QoS policy”</a:t>
            </a:r>
          </a:p>
          <a:p>
            <a:pPr lvl="1"/>
            <a:endParaRPr lang="en-US" altLang="zh-CN" sz="1600" dirty="0"/>
          </a:p>
          <a:p>
            <a:r>
              <a:rPr lang="en-US" altLang="de-DE" sz="1600" dirty="0"/>
              <a:t>Next Step: </a:t>
            </a:r>
            <a:r>
              <a:rPr lang="en-US" altLang="zh-CN" sz="1600" b="1" dirty="0"/>
              <a:t>SA2#157, address two new ENs for “merging with common API”</a:t>
            </a:r>
            <a:endParaRPr lang="en-US" altLang="de-DE" sz="1600" dirty="0"/>
          </a:p>
          <a:p>
            <a:endParaRPr lang="en-US" altLang="de-DE" sz="1600" dirty="0">
              <a:solidFill>
                <a:schemeClr val="accent1"/>
              </a:solidFill>
            </a:endParaRPr>
          </a:p>
          <a:p>
            <a:endParaRPr lang="en-US" altLang="en-US" sz="1800" dirty="0">
              <a:solidFill>
                <a:schemeClr val="accent1"/>
              </a:solidFill>
              <a:highlight>
                <a:srgbClr val="FF0000"/>
              </a:highlight>
            </a:endParaRPr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1617980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FS_</a:t>
            </a:r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SA2#156E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5"/>
            <a:ext cx="10515600" cy="3054100"/>
          </a:xfrm>
        </p:spPr>
        <p:txBody>
          <a:bodyPr/>
          <a:lstStyle/>
          <a:p>
            <a:r>
              <a:rPr lang="en-US" altLang="en-US" sz="1600" dirty="0"/>
              <a:t>General</a:t>
            </a:r>
          </a:p>
          <a:p>
            <a:pPr lvl="1"/>
            <a:r>
              <a:rPr lang="en-US" altLang="zh-CN" sz="1600" dirty="0"/>
              <a:t>No updates on TR 23700-74</a:t>
            </a:r>
            <a:r>
              <a:rPr lang="en-US" altLang="de-DE" sz="1600" dirty="0"/>
              <a:t>.</a:t>
            </a:r>
          </a:p>
          <a:p>
            <a:endParaRPr lang="en-US" altLang="en-US" sz="1600" dirty="0">
              <a:solidFill>
                <a:schemeClr val="accent1"/>
              </a:solidFill>
            </a:endParaRPr>
          </a:p>
          <a:p>
            <a:endParaRPr lang="en-US" altLang="en-US" sz="2000" dirty="0">
              <a:solidFill>
                <a:schemeClr val="accent1"/>
              </a:solidFill>
              <a:highlight>
                <a:srgbClr val="FF0000"/>
              </a:highlight>
            </a:endParaRPr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9830534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GMEC SI/WI Status at SA#100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974" y="3504770"/>
            <a:ext cx="11155532" cy="2812903"/>
          </a:xfrm>
        </p:spPr>
        <p:txBody>
          <a:bodyPr/>
          <a:lstStyle/>
          <a:p>
            <a:r>
              <a:rPr lang="de-DE" altLang="de-DE" sz="1600" kern="0" dirty="0"/>
              <a:t>Progress since SA#99:</a:t>
            </a:r>
          </a:p>
          <a:p>
            <a:pPr lvl="1"/>
            <a:r>
              <a:rPr lang="en-US" altLang="de-DE" sz="1400" dirty="0"/>
              <a:t>Resolve all open ENs for KI#1 and KI#3, complete the normative work for KI#4, maintenance work for KI#5</a:t>
            </a:r>
          </a:p>
          <a:p>
            <a:r>
              <a:rPr lang="en-US" altLang="en-US" sz="1600" dirty="0"/>
              <a:t>No RAN impacts and dependencies</a:t>
            </a:r>
          </a:p>
          <a:p>
            <a:r>
              <a:rPr lang="en-US" altLang="en-US" sz="1600" dirty="0"/>
              <a:t>Have CT impacts on KI#1, KI#3</a:t>
            </a:r>
          </a:p>
          <a:p>
            <a:r>
              <a:rPr lang="en-US" altLang="en-US" sz="1600" dirty="0"/>
              <a:t>No Outstanding Issue</a:t>
            </a:r>
          </a:p>
          <a:p>
            <a:r>
              <a:rPr lang="en-US" altLang="en-US" sz="1600" dirty="0"/>
              <a:t>One Contentious Issue</a:t>
            </a:r>
          </a:p>
          <a:p>
            <a:pPr lvl="1"/>
            <a:r>
              <a:rPr lang="en-US" altLang="en-US" sz="1600" dirty="0"/>
              <a:t>Merge GMEC </a:t>
            </a:r>
            <a:r>
              <a:rPr lang="en-US" altLang="en-US" sz="1600" dirty="0" err="1"/>
              <a:t>Nnef_AFRequestForQoS</a:t>
            </a:r>
            <a:r>
              <a:rPr lang="en-US" altLang="en-US" sz="1600" dirty="0"/>
              <a:t> service and </a:t>
            </a:r>
            <a:r>
              <a:rPr lang="en-US" altLang="en-US" sz="1600" dirty="0" err="1"/>
              <a:t>Nnef_MultiMemberAFsessionWithQoS</a:t>
            </a:r>
            <a:r>
              <a:rPr lang="en-US" altLang="en-US" sz="1600" dirty="0"/>
              <a:t> service with </a:t>
            </a:r>
            <a:r>
              <a:rPr lang="en-US" altLang="en-US" sz="1600" dirty="0" err="1"/>
              <a:t>Nnef_AFSession</a:t>
            </a:r>
            <a:r>
              <a:rPr lang="en-US" altLang="zh-CN" sz="1600" dirty="0" err="1"/>
              <a:t>withQoS</a:t>
            </a:r>
            <a:r>
              <a:rPr lang="en-US" altLang="zh-CN" sz="1600" dirty="0"/>
              <a:t> service</a:t>
            </a:r>
            <a:endParaRPr lang="en-US" altLang="en-US" sz="1600" dirty="0"/>
          </a:p>
          <a:p>
            <a:r>
              <a:rPr lang="en-US" altLang="en-US" sz="1600" dirty="0"/>
              <a:t>Next Steps:  </a:t>
            </a:r>
            <a:r>
              <a:rPr lang="en-US" altLang="zh-CN" sz="1600" dirty="0"/>
              <a:t>address two new ENs for “merging with common API” as part of the maintenance work</a:t>
            </a:r>
          </a:p>
          <a:p>
            <a:endParaRPr lang="en-US" altLang="zh-CN" sz="16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9CC581D7-42D9-42C6-B7E2-E4962D9D04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1702848"/>
              </p:ext>
            </p:extLst>
          </p:nvPr>
        </p:nvGraphicFramePr>
        <p:xfrm>
          <a:off x="1690965" y="1804297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46917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Work Planning for FS_GMEC/GMEC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87198"/>
            <a:ext cx="10875227" cy="3391376"/>
          </a:xfrm>
        </p:spPr>
        <p:txBody>
          <a:bodyPr/>
          <a:lstStyle/>
          <a:p>
            <a:r>
              <a:rPr lang="en-US" altLang="zh-CN" sz="1600" dirty="0"/>
              <a:t>SA2#149-E, 1 TU assigned: (TR skeleton, TR scope, assumptions, terms, key issues, some solutions)</a:t>
            </a:r>
            <a:endParaRPr lang="zh-CN" altLang="zh-CN" sz="1600" dirty="0"/>
          </a:p>
          <a:p>
            <a:r>
              <a:rPr lang="en-US" altLang="zh-CN" sz="1600" dirty="0"/>
              <a:t>SA2#150-E, 1 TU assigned: (key issue updates, solutions, last meeting for new KIs)</a:t>
            </a:r>
            <a:endParaRPr lang="zh-CN" altLang="zh-CN" sz="1600" dirty="0"/>
          </a:p>
          <a:p>
            <a:r>
              <a:rPr lang="en-US" altLang="zh-CN" sz="1600" dirty="0"/>
              <a:t>SA2#151-E, 1 TU assigned: (solution updates,  initial evaluations and conclusions, last meeting for new solution)</a:t>
            </a:r>
            <a:endParaRPr lang="zh-CN" altLang="zh-CN" sz="1600" dirty="0"/>
          </a:p>
          <a:p>
            <a:r>
              <a:rPr lang="en-US" altLang="zh-CN" sz="1600" dirty="0"/>
              <a:t>SA2#152-E, 1 TU assigned: (solution updates, finial evaluations and conclusions, send TR for approval, WID approval)</a:t>
            </a:r>
            <a:endParaRPr lang="zh-CN" altLang="zh-CN" sz="1600" dirty="0"/>
          </a:p>
          <a:p>
            <a:r>
              <a:rPr lang="en-US" altLang="zh-CN" sz="1600" dirty="0"/>
              <a:t>SA2#153-E, 0.5 TU assigned: (normative work for KI#2, #5; WID revision; continue conclusion/evaluations for KI#1, #3,</a:t>
            </a:r>
            <a:r>
              <a:rPr lang="zh-CN" altLang="en-US" sz="1600" dirty="0"/>
              <a:t> </a:t>
            </a:r>
            <a:r>
              <a:rPr lang="en-US" altLang="zh-CN" sz="1600" dirty="0"/>
              <a:t>#4,</a:t>
            </a:r>
            <a:r>
              <a:rPr lang="zh-CN" altLang="en-US" sz="1600" dirty="0"/>
              <a:t> </a:t>
            </a:r>
            <a:r>
              <a:rPr lang="en-US" altLang="zh-CN" sz="1600" dirty="0"/>
              <a:t>#5)</a:t>
            </a:r>
            <a:endParaRPr lang="zh-CN" altLang="zh-CN" sz="1600" dirty="0"/>
          </a:p>
          <a:p>
            <a:r>
              <a:rPr lang="en-US" altLang="zh-CN" sz="1600" dirty="0"/>
              <a:t>SA2#154, 0 TU assigned: (WID revision)</a:t>
            </a:r>
            <a:endParaRPr lang="zh-CN" altLang="zh-CN" sz="1600" dirty="0"/>
          </a:p>
          <a:p>
            <a:r>
              <a:rPr lang="en-US" altLang="zh-CN" sz="1600" dirty="0"/>
              <a:t>SA2#154-Ad-Hoc, 0.75 TU assigned: (normative work, WID revision, </a:t>
            </a:r>
            <a:r>
              <a:rPr lang="en-US" altLang="en-US" sz="1600" dirty="0"/>
              <a:t>continue conclusion/evaluations for KI#4</a:t>
            </a:r>
            <a:r>
              <a:rPr lang="en-US" altLang="zh-CN" sz="1600" dirty="0"/>
              <a:t>)</a:t>
            </a:r>
            <a:endParaRPr lang="zh-CN" altLang="zh-CN" sz="1600" dirty="0"/>
          </a:p>
          <a:p>
            <a:r>
              <a:rPr lang="en-US" altLang="zh-CN" sz="1600" dirty="0"/>
              <a:t>SA2#155, 0 TU assigned: (normative work)</a:t>
            </a:r>
          </a:p>
          <a:p>
            <a:r>
              <a:rPr lang="en-US" altLang="zh-CN" sz="1600" dirty="0"/>
              <a:t>SA2#156-E, 1 TU assigned: ( resolve the ENs for KI#1 and KI#3, do the normative work for KI#4, maintenance )</a:t>
            </a:r>
          </a:p>
          <a:p>
            <a:r>
              <a:rPr lang="en-US" altLang="zh-CN" sz="1600" b="1" dirty="0"/>
              <a:t>SA2#157, 0 TU assigned: address two new ENs for “merging with common API”</a:t>
            </a:r>
          </a:p>
          <a:p>
            <a:endParaRPr lang="en-US" altLang="en-US" sz="1600" dirty="0"/>
          </a:p>
          <a:p>
            <a:endParaRPr lang="en-US" altLang="en-US" sz="1600" dirty="0"/>
          </a:p>
        </p:txBody>
      </p:sp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id="{3BF5E871-8602-48B9-8AEE-2BB38E66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693967"/>
              </p:ext>
            </p:extLst>
          </p:nvPr>
        </p:nvGraphicFramePr>
        <p:xfrm>
          <a:off x="952498" y="1828501"/>
          <a:ext cx="9906006" cy="1020884"/>
        </p:xfrm>
        <a:graphic>
          <a:graphicData uri="http://schemas.openxmlformats.org/drawingml/2006/table">
            <a:tbl>
              <a:tblPr/>
              <a:tblGrid>
                <a:gridCol w="793175">
                  <a:extLst>
                    <a:ext uri="{9D8B030D-6E8A-4147-A177-3AD203B41FA5}">
                      <a16:colId xmlns:a16="http://schemas.microsoft.com/office/drawing/2014/main" val="2271092161"/>
                    </a:ext>
                  </a:extLst>
                </a:gridCol>
                <a:gridCol w="779318">
                  <a:extLst>
                    <a:ext uri="{9D8B030D-6E8A-4147-A177-3AD203B41FA5}">
                      <a16:colId xmlns:a16="http://schemas.microsoft.com/office/drawing/2014/main" val="36966613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1181478946"/>
                    </a:ext>
                  </a:extLst>
                </a:gridCol>
                <a:gridCol w="716973">
                  <a:extLst>
                    <a:ext uri="{9D8B030D-6E8A-4147-A177-3AD203B41FA5}">
                      <a16:colId xmlns:a16="http://schemas.microsoft.com/office/drawing/2014/main" val="1895195791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673217493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2040787730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4217812726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50854303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549632657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2538006669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241766887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393141567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4054495544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007937650"/>
                    </a:ext>
                  </a:extLst>
                </a:gridCol>
              </a:tblGrid>
              <a:tr h="255221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654772"/>
                  </a:ext>
                </a:extLst>
              </a:tr>
              <a:tr h="5104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9406500"/>
                  </a:ext>
                </a:extLst>
              </a:tr>
              <a:tr h="25522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FS_GMEC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1.75</a:t>
                      </a:r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5.75</a:t>
                      </a:r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+0.5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0.5+</a:t>
                      </a:r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321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04767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11281</TotalTime>
  <Words>731</Words>
  <Application>Microsoft Office PowerPoint</Application>
  <PresentationFormat>宽屏</PresentationFormat>
  <Paragraphs>112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 </vt:lpstr>
      <vt:lpstr>等线</vt:lpstr>
      <vt:lpstr>宋体</vt:lpstr>
      <vt:lpstr>Arial</vt:lpstr>
      <vt:lpstr>Calibri</vt:lpstr>
      <vt:lpstr>Calibri Light</vt:lpstr>
      <vt:lpstr>Times New Roman</vt:lpstr>
      <vt:lpstr>Office Theme</vt:lpstr>
      <vt:lpstr>WI Status report for Generic group management, exposure and communication enhancements (GMEC)</vt:lpstr>
      <vt:lpstr>GMEC Status after SA2#156E</vt:lpstr>
      <vt:lpstr>FS_GMEC Status after SA2#156E</vt:lpstr>
      <vt:lpstr>GMEC SI/WI Status at SA#100</vt:lpstr>
      <vt:lpstr>Work Planning for FS_GMEC/GMEC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Huawei-Zr05</cp:lastModifiedBy>
  <cp:revision>977</cp:revision>
  <dcterms:created xsi:type="dcterms:W3CDTF">2010-02-05T13:52:04Z</dcterms:created>
  <dcterms:modified xsi:type="dcterms:W3CDTF">2023-04-25T16:49:09Z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(3)BEdlxWiKFcARhAd8djxlZOAZNoVK832g9dryQvuValrmV9VO5M9Mpl0KHe5fWNbgUFoIbHFn
+3QjBArIrNWHa9Tkdhpesou1s2wDYHYoxgNOZf2SiV0ypdzeIJygvWJAph4m9ude2hiAZAzD
p0ZUinymdFXorhwEov7/dwu2CxocPTN/fkw9na3FYf0EF6uueu3Y3WtssaLqOdsn3QX7yz1t
FOJKF/IJY3Q5XfxlVI</vt:lpwstr>
  </property>
  <property fmtid="{D5CDD505-2E9C-101B-9397-08002B2CF9AE}" pid="4" name="_2015_ms_pID_7253431">
    <vt:lpwstr>/RVhIsjfO8CIdEVK+GkE3y5ZZjqqCRxHBnEQm6MGIc8N8AOLznRKYS
VzYaf10arv9ZMY8iUHEIfLm4VvR7gwFFfP4q7NmQOWGfLY2lvKvFUqieQAcUx2wOZx9pKaor
s5LHnBh6M104diOc+5UD46SnBdk9ZCYYbj09W9cCEsT2wO8RbLRewXjFQEGHHJzcLRDr2+St
87wjKiQFeOlzq3+T2Hl5eGT2z6rvG14f4qb3</vt:lpwstr>
  </property>
  <property fmtid="{D5CDD505-2E9C-101B-9397-08002B2CF9AE}" pid="5" name="_2015_ms_pID_7253432">
    <vt:lpwstr>Jg==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1682435286</vt:lpwstr>
  </property>
</Properties>
</file>